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257" r:id="rId2"/>
    <p:sldId id="256" r:id="rId3"/>
    <p:sldId id="261" r:id="rId4"/>
    <p:sldId id="262" r:id="rId5"/>
    <p:sldId id="264" r:id="rId6"/>
    <p:sldId id="263" r:id="rId7"/>
    <p:sldId id="267" r:id="rId8"/>
    <p:sldId id="269" r:id="rId9"/>
    <p:sldId id="268" r:id="rId10"/>
    <p:sldId id="273" r:id="rId11"/>
    <p:sldId id="282" r:id="rId12"/>
    <p:sldId id="283" r:id="rId13"/>
    <p:sldId id="279" r:id="rId14"/>
    <p:sldId id="280" r:id="rId15"/>
    <p:sldId id="281" r:id="rId16"/>
    <p:sldId id="270" r:id="rId17"/>
    <p:sldId id="271" r:id="rId18"/>
    <p:sldId id="276" r:id="rId19"/>
    <p:sldId id="277" r:id="rId20"/>
    <p:sldId id="284" r:id="rId21"/>
    <p:sldId id="285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489F2-4656-4F42-B725-88F9D2703B69}" type="datetimeFigureOut">
              <a:t>15.01.2023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4FF0-FAA7-4A1B-BDB2-1FCCA8C432B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77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Nejdriv</a:t>
            </a:r>
            <a:r>
              <a:rPr lang="cs-CZ" dirty="0"/>
              <a:t> bych </a:t>
            </a:r>
            <a:r>
              <a:rPr lang="cs-CZ" dirty="0" err="1"/>
              <a:t>zacal</a:t>
            </a:r>
            <a:r>
              <a:rPr lang="cs-CZ" dirty="0"/>
              <a:t> </a:t>
            </a:r>
            <a:r>
              <a:rPr lang="cs-CZ" dirty="0" err="1"/>
              <a:t>tim</a:t>
            </a:r>
            <a:r>
              <a:rPr lang="cs-CZ" dirty="0"/>
              <a:t>, co to vůbec ta </a:t>
            </a:r>
            <a:r>
              <a:rPr lang="cs-CZ" dirty="0" err="1"/>
              <a:t>ip</a:t>
            </a:r>
            <a:r>
              <a:rPr lang="cs-CZ" dirty="0"/>
              <a:t> adresa je: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877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označení pro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počítačovou síť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která využívá speciální privátní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IP adresy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podle standardů daných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1918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4193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= metody přidělování privátních </a:t>
            </a:r>
            <a:r>
              <a:rPr lang="cs-CZ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adres v sítích TCP/IP</a:t>
            </a:r>
          </a:p>
          <a:p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PRIVÁTNÍ ADRESY SE NESMÍ OBJEVIT NA INTERNETU!!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64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Původně byly definovány jako nástroj pro zpomalení vyčerpání adres IPv4</a:t>
            </a:r>
          </a:p>
          <a:p>
            <a:r>
              <a:rPr lang="cs-CZ" dirty="0"/>
              <a:t>Nyní jsou také součástí novějšího protokolu IPv6</a:t>
            </a:r>
          </a:p>
          <a:p>
            <a:r>
              <a:rPr lang="cs-CZ" dirty="0"/>
              <a:t>Jelikož se tyto adresy nesmějí objevit veřejně, musíme je překládat na veřejné IP Adresy. K tomu nám slouží mechanismus NAT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31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Hodně zjednodušené schéma mechanismu NAT. Pojďme si o něm říct něco víc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5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Network </a:t>
            </a:r>
            <a:r>
              <a:rPr lang="cs-CZ" dirty="0" err="1"/>
              <a:t>Adress</a:t>
            </a:r>
            <a:r>
              <a:rPr lang="cs-CZ" dirty="0"/>
              <a:t> </a:t>
            </a:r>
            <a:r>
              <a:rPr lang="cs-CZ" dirty="0" err="1"/>
              <a:t>Translation</a:t>
            </a:r>
            <a:r>
              <a:rPr lang="cs-CZ" dirty="0"/>
              <a:t> (NAT), slouží pro přepis privátní adresy na veřejnou, nebo i číslo portu TCP atd… Může být implementován </a:t>
            </a:r>
            <a:r>
              <a:rPr lang="cs-CZ" dirty="0" err="1"/>
              <a:t>softwárově</a:t>
            </a:r>
            <a:r>
              <a:rPr lang="cs-CZ" dirty="0"/>
              <a:t> na běžném počítači (např. jádro Linuxu), nebo jako firmware/hardware routeru.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96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Domain</a:t>
            </a:r>
            <a:r>
              <a:rPr lang="cs-CZ" dirty="0"/>
              <a:t> Name Systém (DNS), slouží pro překlad doménových jmen na „nesrozumitelné IP Adresy“, nebo obráceně. Pro dotazování na doménové jméno používáme </a:t>
            </a:r>
            <a:r>
              <a:rPr lang="cs-CZ" dirty="0" err="1"/>
              <a:t>cmd</a:t>
            </a:r>
            <a:r>
              <a:rPr lang="cs-CZ" dirty="0"/>
              <a:t>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nslookup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575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Maska/Prefix nám rozděluje IP Adresu na část network a část host. Určuje počet jedničkových bitů v levé části IP Adresy. Je zapsána se stejným počtem oktetů jako IP Adresa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38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IPv4 protokol je čtvrtá revize IP protokolu a zároveň jeho první verze, spolu s IPv6 protokolem tvoří základ pro komunikaci v síti Internet. Ministerstvem obrany USA je standardizován jako </a:t>
            </a:r>
            <a:r>
              <a:rPr lang="cs-CZ" dirty="0" err="1"/>
              <a:t>Military</a:t>
            </a:r>
            <a:r>
              <a:rPr lang="cs-CZ" dirty="0"/>
              <a:t> Standard 1777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1284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používán v sítích s přepojováním paketů (např. Ethernet). Jde o protokol který přepravuje data bez záruky. Tzn. Negarantuje ani doručení ani zachování. 3.2. 2011 došlo k vyčerpání protokolu. Od té doby se postupně přechází na IPv6 protokol.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691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IPv6 je nastupující internetový protokol. Na rozdíl od IPv4 má masivní rozšíření adresního prostoru (možnost přidělovat všem zařízením jejich vlastní adresu) a vysokorychlostní přenášení dat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3343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jsem mluvil o tom masivním rozšíření adresního prostoru, ipv6 má pro každé zařízení asi 5x10 na 28 adres. Což je nějakých 47 </a:t>
            </a:r>
            <a:r>
              <a:rPr lang="cs-CZ" dirty="0" err="1"/>
              <a:t>octilionů</a:t>
            </a:r>
            <a:r>
              <a:rPr lang="cs-CZ" dirty="0"/>
              <a:t> adres pro jednoho.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867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784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96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IP = </a:t>
            </a:r>
            <a:r>
              <a:rPr lang="en-US" dirty="0" err="1">
                <a:cs typeface="Calibri"/>
              </a:rPr>
              <a:t>znamená</a:t>
            </a:r>
            <a:r>
              <a:rPr lang="en-US" dirty="0">
                <a:cs typeface="Calibri"/>
              </a:rPr>
              <a:t> internet </a:t>
            </a:r>
            <a:r>
              <a:rPr lang="en-US" dirty="0" err="1">
                <a:cs typeface="Calibri"/>
              </a:rPr>
              <a:t>protokol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pomocí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něj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spolu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komunikují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zařízení</a:t>
            </a:r>
            <a:r>
              <a:rPr lang="en-US" dirty="0">
                <a:cs typeface="Calibri"/>
              </a:rPr>
              <a:t> v </a:t>
            </a:r>
            <a:r>
              <a:rPr lang="en-US" dirty="0" err="1">
                <a:cs typeface="Calibri"/>
              </a:rPr>
              <a:t>celé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internetové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síti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už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začátku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používá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prtokol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verze</a:t>
            </a:r>
            <a:r>
              <a:rPr lang="en-US" dirty="0">
                <a:cs typeface="Calibri"/>
              </a:rPr>
              <a:t> 4, ale z </a:t>
            </a:r>
            <a:r>
              <a:rPr lang="en-US" dirty="0" err="1">
                <a:cs typeface="Calibri"/>
              </a:rPr>
              <a:t>důvodu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nedostatku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adres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postupně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přechází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verzi</a:t>
            </a:r>
            <a:r>
              <a:rPr lang="en-US" dirty="0">
                <a:cs typeface="Calibri"/>
              </a:rPr>
              <a:t> 6</a:t>
            </a:r>
          </a:p>
          <a:p>
            <a:r>
              <a:rPr lang="en-US" dirty="0">
                <a:cs typeface="Calibri"/>
              </a:rPr>
              <a:t>K </a:t>
            </a:r>
            <a:r>
              <a:rPr lang="en-US" dirty="0" err="1">
                <a:cs typeface="Calibri"/>
              </a:rPr>
              <a:t>protokolům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ještě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dostaneme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645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Funguje to asi </a:t>
            </a:r>
            <a:r>
              <a:rPr lang="cs-CZ" dirty="0" err="1">
                <a:cs typeface="Calibri"/>
              </a:rPr>
              <a:t>nejak</a:t>
            </a:r>
            <a:r>
              <a:rPr lang="cs-CZ" dirty="0">
                <a:cs typeface="Calibri"/>
              </a:rPr>
              <a:t> takhle. Data cestuji pomoci takzvaných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datagramů.</a:t>
            </a:r>
            <a:endParaRPr lang="en-US" dirty="0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63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což</a:t>
            </a:r>
            <a:r>
              <a:rPr lang="en-US" dirty="0">
                <a:cs typeface="Calibri"/>
              </a:rPr>
              <a:t> je </a:t>
            </a:r>
            <a:r>
              <a:rPr lang="en-US" dirty="0" err="1">
                <a:cs typeface="Calibri"/>
              </a:rPr>
              <a:t>datový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paket</a:t>
            </a:r>
            <a:r>
              <a:rPr lang="en-US" dirty="0">
                <a:cs typeface="Calibri"/>
              </a:rPr>
              <a:t> v IP </a:t>
            </a:r>
            <a:r>
              <a:rPr lang="en-US" dirty="0" err="1">
                <a:cs typeface="Calibri"/>
              </a:rPr>
              <a:t>protokolu</a:t>
            </a:r>
            <a:r>
              <a:rPr lang="cs-CZ" dirty="0">
                <a:cs typeface="Calibri"/>
              </a:rPr>
              <a:t> (blok dat). Také samozřejmě je důležité zmínit, od kdy, k čemu a kde a proč se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adresy používají</a:t>
            </a:r>
            <a:endParaRPr lang="en-US" dirty="0" err="1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 adresa slouží pro rozlišení síťových rozhraní připojených k síti, pro adresování (určení umístění) a směrování (určování cest) dat v internetové komunikaci a také slouží pro jedinečnou identifikaci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3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původní standard IP adres pochází už z roku </a:t>
            </a:r>
            <a:r>
              <a:rPr lang="pl-PL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1984,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hovoříme o dobře známém standardu IPv4. Starší verze 4 (IPv4) je v současné době stále nejrozšířenější. Používá 32bitové IP adresy, které jsou zapisovány po osmi bitech oddělených tečkou.</a:t>
            </a:r>
          </a:p>
          <a:p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Říjen 1969, Tehdy poslal student programování první zprávu přes počítačovou síť ARPANET, zpráva zněla: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Mělo se jednat o login. Také je za zmínku zmínit, kde se používají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adresy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Zařízení ve vnitřních sítích (Wi-Fi nebo Ethernet) má přiděleno vlastní IP adresu (obvykle routerem)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Tak mohou komunikovat i všechny uzly ve vnitřní síti. Protokol, který router používá k přiřazování IP adres, se nazývá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Host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(DHCP) = v domácí síti přiděluje privátní adresu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3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9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4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6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7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github.com/Ad4rr/I11Prezenta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3C4ED227-5A27-6C3A-F2CE-B723C5A8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2" r="1" b="1084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429000" y="1654341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cs-CZ" sz="9600" b="1">
                <a:solidFill>
                  <a:srgbClr val="FFFFFF"/>
                </a:solidFill>
                <a:cs typeface="Calibri Light"/>
              </a:rPr>
              <a:t>IP</a:t>
            </a:r>
            <a:br>
              <a:rPr lang="cs-CZ" sz="9600" b="1">
                <a:cs typeface="Calibri Light"/>
              </a:rPr>
            </a:br>
            <a:r>
              <a:rPr lang="cs-CZ" sz="9600" b="1">
                <a:solidFill>
                  <a:srgbClr val="FFFFFF"/>
                </a:solidFill>
                <a:cs typeface="Calibri Light"/>
              </a:rPr>
              <a:t>ADRESACE</a:t>
            </a:r>
            <a:endParaRPr lang="cs-CZ" sz="9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Řádky modrých teček na tmavě modrém povrchu">
            <a:extLst>
              <a:ext uri="{FF2B5EF4-FFF2-40B4-BE49-F238E27FC236}">
                <a16:creationId xmlns:a16="http://schemas.microsoft.com/office/drawing/2014/main" id="{FFD1CAD7-5E09-F353-52D7-97DFE2A9F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612611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Využívá privátní adresy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1DB10AC-017A-2674-0AD4-C18162ACEFA2}"/>
              </a:ext>
            </a:extLst>
          </p:cNvPr>
          <p:cNvSpPr txBox="1"/>
          <p:nvPr/>
        </p:nvSpPr>
        <p:spPr>
          <a:xfrm>
            <a:off x="159026" y="3136612"/>
            <a:ext cx="458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RFC 1918 A RFC 4193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772940-668A-DFC5-D350-1AD7E2CDDAF6}"/>
              </a:ext>
            </a:extLst>
          </p:cNvPr>
          <p:cNvSpPr txBox="1"/>
          <p:nvPr/>
        </p:nvSpPr>
        <p:spPr>
          <a:xfrm>
            <a:off x="214685" y="4929809"/>
            <a:ext cx="92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Privátní adresy se </a:t>
            </a:r>
            <a:r>
              <a:rPr lang="cs-CZ" sz="3200" b="1" i="1" dirty="0">
                <a:latin typeface="Eras ITC"/>
              </a:rPr>
              <a:t>NESMÍ OBJEVIT V GLOBÁLNÍ SÍTI!!!</a:t>
            </a:r>
          </a:p>
        </p:txBody>
      </p:sp>
    </p:spTree>
    <p:extLst>
      <p:ext uri="{BB962C8B-B14F-4D97-AF65-F5344CB8AC3E}">
        <p14:creationId xmlns:p14="http://schemas.microsoft.com/office/powerpoint/2010/main" val="20506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026F22D-EEDE-31B0-C045-9FB21C50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7" y="1362322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</a:t>
            </a:r>
            <a:r>
              <a:rPr lang="cs-CZ" sz="3200" b="1" dirty="0">
                <a:latin typeface="Eras ITC"/>
              </a:rPr>
              <a:t>Privátní adresy </a:t>
            </a:r>
            <a:r>
              <a:rPr lang="cs-CZ" sz="3200" dirty="0">
                <a:latin typeface="Eras ITC"/>
              </a:rPr>
              <a:t>= nástroj pro zpomalení </a:t>
            </a:r>
          </a:p>
          <a:p>
            <a:pPr marL="0" indent="0">
              <a:buNone/>
            </a:pPr>
            <a:r>
              <a:rPr lang="cs-CZ" sz="3200" dirty="0">
                <a:latin typeface="Eras ITC"/>
              </a:rPr>
              <a:t>                              vyčerpání IPv4 adres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17C67D8-45F8-2938-F34E-6068A9513BDC}"/>
              </a:ext>
            </a:extLst>
          </p:cNvPr>
          <p:cNvSpPr txBox="1"/>
          <p:nvPr/>
        </p:nvSpPr>
        <p:spPr>
          <a:xfrm>
            <a:off x="189507" y="3136612"/>
            <a:ext cx="643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Nyní jsou též součástí protokolu IPv6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4C5ADD2-1DB6-EEE1-10F2-028B41E8EB2F}"/>
              </a:ext>
            </a:extLst>
          </p:cNvPr>
          <p:cNvSpPr txBox="1"/>
          <p:nvPr/>
        </p:nvSpPr>
        <p:spPr>
          <a:xfrm>
            <a:off x="189507" y="4910902"/>
            <a:ext cx="958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Pro překlad těchto adres máme </a:t>
            </a:r>
            <a:r>
              <a:rPr lang="cs-CZ" sz="3200" b="1" dirty="0">
                <a:latin typeface="Eras ITC"/>
              </a:rPr>
              <a:t>mechanismus NAT</a:t>
            </a:r>
          </a:p>
        </p:txBody>
      </p:sp>
    </p:spTree>
    <p:extLst>
      <p:ext uri="{BB962C8B-B14F-4D97-AF65-F5344CB8AC3E}">
        <p14:creationId xmlns:p14="http://schemas.microsoft.com/office/powerpoint/2010/main" val="24212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969E88F-8B94-985F-4926-6984F693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-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39CB9D-E79A-CD45-81CE-4AC7D6B1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3" y="970738"/>
            <a:ext cx="10816354" cy="491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1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BCED189F-DFC2-A370-A328-E1A126D26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Mechanismus NAT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6" y="1616764"/>
            <a:ext cx="9018104" cy="538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Způsob úpravy síťového provozu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E87B199-F4D2-115F-DB0F-E2B89D45445F}"/>
              </a:ext>
            </a:extLst>
          </p:cNvPr>
          <p:cNvSpPr txBox="1"/>
          <p:nvPr/>
        </p:nvSpPr>
        <p:spPr>
          <a:xfrm>
            <a:off x="125896" y="3136612"/>
            <a:ext cx="954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Přepis </a:t>
            </a:r>
            <a:r>
              <a:rPr lang="cs-CZ" sz="3200" b="1" dirty="0">
                <a:latin typeface="Eras ITC"/>
              </a:rPr>
              <a:t>IP Adresy </a:t>
            </a:r>
            <a:r>
              <a:rPr lang="cs-CZ" sz="3200" dirty="0">
                <a:latin typeface="Eras ITC"/>
              </a:rPr>
              <a:t>nebo </a:t>
            </a:r>
            <a:r>
              <a:rPr lang="cs-CZ" sz="3200" b="1" dirty="0">
                <a:latin typeface="Eras ITC"/>
              </a:rPr>
              <a:t>hlaviček </a:t>
            </a:r>
            <a:r>
              <a:rPr lang="cs-CZ" sz="3200" dirty="0">
                <a:latin typeface="Eras ITC"/>
              </a:rPr>
              <a:t>protokolů vyšší vrstvy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3C75872-59FD-CE94-8943-92269B4260E6}"/>
              </a:ext>
            </a:extLst>
          </p:cNvPr>
          <p:cNvSpPr txBox="1"/>
          <p:nvPr/>
        </p:nvSpPr>
        <p:spPr>
          <a:xfrm>
            <a:off x="238538" y="4656461"/>
            <a:ext cx="9271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dirty="0">
                <a:latin typeface="Eras ITC"/>
              </a:rPr>
              <a:t>Software</a:t>
            </a:r>
            <a:r>
              <a:rPr lang="cs-CZ" sz="3200" dirty="0">
                <a:latin typeface="Eras ITC"/>
              </a:rPr>
              <a:t> běžného PC nebo </a:t>
            </a:r>
            <a:r>
              <a:rPr lang="cs-CZ" sz="3200" b="1" dirty="0">
                <a:latin typeface="Eras ITC"/>
              </a:rPr>
              <a:t>firmware</a:t>
            </a:r>
            <a:r>
              <a:rPr lang="cs-CZ" sz="3200" dirty="0">
                <a:latin typeface="Eras ITC"/>
              </a:rPr>
              <a:t> routeru</a:t>
            </a:r>
          </a:p>
        </p:txBody>
      </p:sp>
    </p:spTree>
    <p:extLst>
      <p:ext uri="{BB962C8B-B14F-4D97-AF65-F5344CB8AC3E}">
        <p14:creationId xmlns:p14="http://schemas.microsoft.com/office/powerpoint/2010/main" val="1786646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Digitální grafy a čísla v 3D">
            <a:extLst>
              <a:ext uri="{FF2B5EF4-FFF2-40B4-BE49-F238E27FC236}">
                <a16:creationId xmlns:a16="http://schemas.microsoft.com/office/drawing/2014/main" id="{F717B2B9-322A-A044-6396-9224887C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Služba DNS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6" y="1743985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Decentralizovaný systém doménových jmen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E833E2B-A6AC-1D6E-4DDB-5845465CF684}"/>
              </a:ext>
            </a:extLst>
          </p:cNvPr>
          <p:cNvSpPr txBox="1"/>
          <p:nvPr/>
        </p:nvSpPr>
        <p:spPr>
          <a:xfrm>
            <a:off x="189506" y="3136612"/>
            <a:ext cx="909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dirty="0">
                <a:latin typeface="Eras ITC"/>
              </a:rPr>
              <a:t>Překlad</a:t>
            </a:r>
            <a:r>
              <a:rPr lang="cs-CZ" sz="3200" dirty="0">
                <a:latin typeface="Eras ITC"/>
              </a:rPr>
              <a:t> doménových jmen/webových IP adres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CC8B5F-AF5B-F846-6705-F21C625F5DE0}"/>
              </a:ext>
            </a:extLst>
          </p:cNvPr>
          <p:cNvSpPr txBox="1"/>
          <p:nvPr/>
        </p:nvSpPr>
        <p:spPr>
          <a:xfrm>
            <a:off x="189506" y="4791986"/>
            <a:ext cx="550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Cmd command </a:t>
            </a:r>
            <a:r>
              <a:rPr lang="cs-CZ" sz="3200" b="1" dirty="0">
                <a:latin typeface="Eras ITC"/>
              </a:rPr>
              <a:t>NSLOOKUP</a:t>
            </a:r>
          </a:p>
        </p:txBody>
      </p:sp>
    </p:spTree>
    <p:extLst>
      <p:ext uri="{BB962C8B-B14F-4D97-AF65-F5344CB8AC3E}">
        <p14:creationId xmlns:p14="http://schemas.microsoft.com/office/powerpoint/2010/main" val="30886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3F4B3EFE-0C07-2313-824D-89A072598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784350"/>
            <a:ext cx="9041958" cy="65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Ukazatel </a:t>
            </a:r>
            <a:r>
              <a:rPr lang="cs-CZ" sz="3200" b="1" dirty="0">
                <a:latin typeface="Eras ITC"/>
              </a:rPr>
              <a:t>hranice</a:t>
            </a:r>
            <a:r>
              <a:rPr lang="cs-CZ" sz="3200" dirty="0">
                <a:latin typeface="Eras ITC"/>
              </a:rPr>
              <a:t> mezi částí </a:t>
            </a:r>
            <a:r>
              <a:rPr lang="cs-CZ" sz="3200" b="1" dirty="0">
                <a:latin typeface="Eras ITC"/>
              </a:rPr>
              <a:t>NETWORK</a:t>
            </a:r>
            <a:r>
              <a:rPr lang="cs-CZ" sz="3200" dirty="0">
                <a:latin typeface="Eras ITC"/>
              </a:rPr>
              <a:t> a </a:t>
            </a:r>
            <a:r>
              <a:rPr lang="cs-CZ" sz="3200" b="1" dirty="0">
                <a:latin typeface="Eras ITC"/>
              </a:rPr>
              <a:t>HOST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5A4AC22-D584-7B13-C6BD-962A912130E3}"/>
              </a:ext>
            </a:extLst>
          </p:cNvPr>
          <p:cNvSpPr txBox="1"/>
          <p:nvPr/>
        </p:nvSpPr>
        <p:spPr>
          <a:xfrm>
            <a:off x="213360" y="3136612"/>
            <a:ext cx="1027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Zapsána </a:t>
            </a:r>
            <a:r>
              <a:rPr lang="cs-CZ" sz="3200" b="1" dirty="0">
                <a:latin typeface="Eras ITC"/>
              </a:rPr>
              <a:t>stejně</a:t>
            </a:r>
            <a:r>
              <a:rPr lang="cs-CZ" sz="3200" dirty="0">
                <a:latin typeface="Eras ITC"/>
              </a:rPr>
              <a:t> jako IP Adresa (4 oktety nebo 8 oktetů)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CADF32D-45F7-D78C-C6D9-5103723BB2D7}"/>
              </a:ext>
            </a:extLst>
          </p:cNvPr>
          <p:cNvSpPr txBox="1"/>
          <p:nvPr/>
        </p:nvSpPr>
        <p:spPr>
          <a:xfrm>
            <a:off x="225287" y="4627659"/>
            <a:ext cx="9128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- 192.168.1.10/24  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C455C6B-F750-1B77-AABB-C8ACBF137EE0}"/>
              </a:ext>
            </a:extLst>
          </p:cNvPr>
          <p:cNvSpPr/>
          <p:nvPr/>
        </p:nvSpPr>
        <p:spPr>
          <a:xfrm>
            <a:off x="2650435" y="4627659"/>
            <a:ext cx="736821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958DB5D-2171-F5D7-3B3F-02B0C09AE9DB}"/>
              </a:ext>
            </a:extLst>
          </p:cNvPr>
          <p:cNvSpPr txBox="1"/>
          <p:nvPr/>
        </p:nvSpPr>
        <p:spPr>
          <a:xfrm>
            <a:off x="3586039" y="4627659"/>
            <a:ext cx="838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cs-CZ" sz="3200" b="0" i="0" dirty="0">
                <a:effectLst/>
                <a:latin typeface="Arial" panose="020B0604020202020204" pitchFamily="34" charset="0"/>
              </a:rPr>
              <a:t>11111111.11111111.11111111.00000000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40021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Detailní záběr síťového rozhraní serveru s indikátory a kabely">
            <a:extLst>
              <a:ext uri="{FF2B5EF4-FFF2-40B4-BE49-F238E27FC236}">
                <a16:creationId xmlns:a16="http://schemas.microsoft.com/office/drawing/2014/main" id="{4F8166FD-E7E6-D3FB-C5C4-F3521E8B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14" y="1680375"/>
            <a:ext cx="9328205" cy="1102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</a:t>
            </a:r>
            <a:r>
              <a:rPr lang="cs-CZ" sz="3200" b="1" dirty="0">
                <a:latin typeface="Eras ITC"/>
              </a:rPr>
              <a:t>Čtvrtá</a:t>
            </a:r>
            <a:r>
              <a:rPr lang="cs-CZ" sz="3200" dirty="0">
                <a:latin typeface="Eras ITC"/>
              </a:rPr>
              <a:t> revize protokolu IP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C5FE8BC-7B3D-F6AA-9216-E58C5546E8B0}"/>
              </a:ext>
            </a:extLst>
          </p:cNvPr>
          <p:cNvSpPr txBox="1"/>
          <p:nvPr/>
        </p:nvSpPr>
        <p:spPr>
          <a:xfrm>
            <a:off x="237214" y="3136612"/>
            <a:ext cx="9200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Spolu s IPv6 </a:t>
            </a:r>
            <a:r>
              <a:rPr lang="cs-CZ" sz="3200" b="1" dirty="0">
                <a:latin typeface="Eras ITC"/>
              </a:rPr>
              <a:t>základ</a:t>
            </a:r>
            <a:r>
              <a:rPr lang="cs-CZ" sz="3200" dirty="0">
                <a:latin typeface="Eras ITC"/>
              </a:rPr>
              <a:t> pro komunikaci v rámci Internetu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BDD24E1-C33C-38EE-1C1B-9F642A82BF84}"/>
              </a:ext>
            </a:extLst>
          </p:cNvPr>
          <p:cNvSpPr txBox="1"/>
          <p:nvPr/>
        </p:nvSpPr>
        <p:spPr>
          <a:xfrm>
            <a:off x="237214" y="5209430"/>
            <a:ext cx="890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MIL-STD-1777</a:t>
            </a:r>
          </a:p>
        </p:txBody>
      </p:sp>
    </p:spTree>
    <p:extLst>
      <p:ext uri="{BB962C8B-B14F-4D97-AF65-F5344CB8AC3E}">
        <p14:creationId xmlns:p14="http://schemas.microsoft.com/office/powerpoint/2010/main" val="1980189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etailní záběr síťového rozhraní serveru s indikátory a kabely">
            <a:extLst>
              <a:ext uri="{FF2B5EF4-FFF2-40B4-BE49-F238E27FC236}">
                <a16:creationId xmlns:a16="http://schemas.microsoft.com/office/drawing/2014/main" id="{06A48B0D-74C8-1249-B851-A64F739F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71" y="1704229"/>
            <a:ext cx="10258507" cy="879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/>
              <a:t>- Je používán v sítích s přepojováním paketů (Ethernet)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AE64A2A-0A71-A69A-9667-FECE6954B349}"/>
              </a:ext>
            </a:extLst>
          </p:cNvPr>
          <p:cNvSpPr txBox="1"/>
          <p:nvPr/>
        </p:nvSpPr>
        <p:spPr>
          <a:xfrm>
            <a:off x="276971" y="3136612"/>
            <a:ext cx="8786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Přepravuje data </a:t>
            </a:r>
            <a:r>
              <a:rPr lang="cs-CZ" sz="3200" b="1" dirty="0">
                <a:latin typeface="Eras ITC"/>
              </a:rPr>
              <a:t>bez záruky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5804E-737C-FB2A-9C6D-58E3D12E731F}"/>
              </a:ext>
            </a:extLst>
          </p:cNvPr>
          <p:cNvSpPr txBox="1"/>
          <p:nvPr/>
        </p:nvSpPr>
        <p:spPr>
          <a:xfrm>
            <a:off x="276971" y="4568996"/>
            <a:ext cx="655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- 3.2. 2011 = </a:t>
            </a:r>
            <a:r>
              <a:rPr lang="cs-CZ" sz="3200" b="1" dirty="0">
                <a:latin typeface="Eras ITC"/>
              </a:rPr>
              <a:t>vyčerpání</a:t>
            </a:r>
            <a:r>
              <a:rPr lang="cs-CZ" sz="3200" dirty="0">
                <a:latin typeface="Eras ITC"/>
              </a:rPr>
              <a:t> IPv4 Adres</a:t>
            </a:r>
          </a:p>
        </p:txBody>
      </p:sp>
    </p:spTree>
    <p:extLst>
      <p:ext uri="{BB962C8B-B14F-4D97-AF65-F5344CB8AC3E}">
        <p14:creationId xmlns:p14="http://schemas.microsoft.com/office/powerpoint/2010/main" val="3627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Binární kód na obrazovce">
            <a:extLst>
              <a:ext uri="{FF2B5EF4-FFF2-40B4-BE49-F238E27FC236}">
                <a16:creationId xmlns:a16="http://schemas.microsoft.com/office/drawing/2014/main" id="{2B9F431C-BD15-F94B-9FD6-4EDB9ABFD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"/>
            <a:ext cx="12192000" cy="68576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67" y="1688326"/>
            <a:ext cx="10012017" cy="633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</a:t>
            </a:r>
            <a:r>
              <a:rPr lang="cs-CZ" sz="3200" b="1" dirty="0">
                <a:latin typeface="Eras ITC"/>
              </a:rPr>
              <a:t>Nahrazuje</a:t>
            </a:r>
            <a:r>
              <a:rPr lang="cs-CZ" sz="3200" dirty="0">
                <a:latin typeface="Eras ITC"/>
              </a:rPr>
              <a:t> dosluhující protokol IPv4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88220E0-ADD2-DA57-3A1B-F147B9B2E2BB}"/>
              </a:ext>
            </a:extLst>
          </p:cNvPr>
          <p:cNvSpPr txBox="1"/>
          <p:nvPr/>
        </p:nvSpPr>
        <p:spPr>
          <a:xfrm>
            <a:off x="254441" y="3136612"/>
            <a:ext cx="10002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Masivní rozšíření adresního prostoru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95599D4-BAD5-CEDB-C6DC-ACCA92DCC6F9}"/>
              </a:ext>
            </a:extLst>
          </p:cNvPr>
          <p:cNvSpPr txBox="1"/>
          <p:nvPr/>
        </p:nvSpPr>
        <p:spPr>
          <a:xfrm>
            <a:off x="254441" y="4953662"/>
            <a:ext cx="881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Vysokorychlostní přenášení dat</a:t>
            </a:r>
          </a:p>
        </p:txBody>
      </p:sp>
    </p:spTree>
    <p:extLst>
      <p:ext uri="{BB962C8B-B14F-4D97-AF65-F5344CB8AC3E}">
        <p14:creationId xmlns:p14="http://schemas.microsoft.com/office/powerpoint/2010/main" val="3430941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Binární kód na obrazovce">
            <a:extLst>
              <a:ext uri="{FF2B5EF4-FFF2-40B4-BE49-F238E27FC236}">
                <a16:creationId xmlns:a16="http://schemas.microsoft.com/office/drawing/2014/main" id="{A804A2F7-5A38-4E61-A5DA-6BCB0AB83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"/>
            <a:ext cx="12192000" cy="68576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" y="1784351"/>
            <a:ext cx="9344108" cy="77657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- </a:t>
            </a:r>
            <a:r>
              <a:rPr lang="cs-CZ" b="0" i="0" dirty="0">
                <a:effectLst/>
                <a:latin typeface="Eras ITC"/>
              </a:rPr>
              <a:t>5×10</a:t>
            </a:r>
            <a:r>
              <a:rPr lang="cs-CZ" b="0" i="0" baseline="30000" dirty="0">
                <a:effectLst/>
                <a:latin typeface="Eras ITC"/>
              </a:rPr>
              <a:t>28</a:t>
            </a:r>
            <a:r>
              <a:rPr lang="cs-CZ" b="0" i="0" baseline="30000" dirty="0">
                <a:effectLst/>
                <a:latin typeface="Arial" panose="020B0604020202020204" pitchFamily="34" charset="0"/>
              </a:rPr>
              <a:t>  </a:t>
            </a:r>
            <a:r>
              <a:rPr lang="cs-CZ" sz="3600" b="0" i="0" baseline="30000" dirty="0">
                <a:effectLst/>
                <a:latin typeface="Eras ITC"/>
              </a:rPr>
              <a:t>adres pro každého</a:t>
            </a:r>
            <a:endParaRPr lang="cs-CZ" sz="36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585A0F5-FD38-8E7B-A2AA-C731FFE75917}"/>
              </a:ext>
            </a:extLst>
          </p:cNvPr>
          <p:cNvSpPr txBox="1"/>
          <p:nvPr/>
        </p:nvSpPr>
        <p:spPr>
          <a:xfrm>
            <a:off x="380337" y="3283889"/>
            <a:ext cx="604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Znemožnění použití </a:t>
            </a:r>
            <a:r>
              <a:rPr lang="cs-CZ" sz="3200" b="1" dirty="0">
                <a:latin typeface="Eras ITC"/>
              </a:rPr>
              <a:t>NAT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0E08A97-39C4-D32A-F832-67F6CC504D54}"/>
              </a:ext>
            </a:extLst>
          </p:cNvPr>
          <p:cNvSpPr txBox="1"/>
          <p:nvPr/>
        </p:nvSpPr>
        <p:spPr>
          <a:xfrm>
            <a:off x="380337" y="4913906"/>
            <a:ext cx="9590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0" i="0" dirty="0">
                <a:effectLst/>
                <a:latin typeface="Eras ITC"/>
              </a:rPr>
              <a:t>- Vysoký počet adres umožňuje hierarchické uspořádání, což zjednodušuje </a:t>
            </a:r>
            <a:r>
              <a:rPr lang="cs-CZ" sz="3200" b="1" dirty="0">
                <a:latin typeface="Eras ITC"/>
              </a:rPr>
              <a:t>směrování</a:t>
            </a:r>
            <a:r>
              <a:rPr lang="cs-CZ" sz="3200" b="0" i="0" dirty="0">
                <a:effectLst/>
                <a:latin typeface="Eras ITC"/>
              </a:rPr>
              <a:t> a </a:t>
            </a:r>
            <a:r>
              <a:rPr lang="cs-CZ" sz="3200" b="1" i="0" dirty="0">
                <a:effectLst/>
                <a:latin typeface="Eras ITC"/>
              </a:rPr>
              <a:t>přečíslování</a:t>
            </a:r>
            <a:r>
              <a:rPr lang="cs-CZ" sz="3200" b="0" i="0" dirty="0">
                <a:effectLst/>
                <a:latin typeface="Eras ITC"/>
              </a:rPr>
              <a:t>.</a:t>
            </a:r>
            <a:endParaRPr lang="cs-CZ" sz="3200" dirty="0">
              <a:latin typeface="Eras ITC"/>
            </a:endParaRPr>
          </a:p>
        </p:txBody>
      </p:sp>
    </p:spTree>
    <p:extLst>
      <p:ext uri="{BB962C8B-B14F-4D97-AF65-F5344CB8AC3E}">
        <p14:creationId xmlns:p14="http://schemas.microsoft.com/office/powerpoint/2010/main" val="324374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7E12EB-3A8A-07EA-3587-568A8B654BCC}"/>
              </a:ext>
            </a:extLst>
          </p:cNvPr>
          <p:cNvSpPr txBox="1"/>
          <p:nvPr/>
        </p:nvSpPr>
        <p:spPr>
          <a:xfrm>
            <a:off x="144683" y="1591519"/>
            <a:ext cx="62889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Číselná adresa,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identifikující</a:t>
            </a:r>
            <a:r>
              <a:rPr lang="cs-CZ" sz="3200" i="1" dirty="0">
                <a:latin typeface="Eras ITC"/>
              </a:rPr>
              <a:t> </a:t>
            </a:r>
            <a:r>
              <a:rPr lang="cs-CZ" sz="3200" dirty="0">
                <a:latin typeface="Eras ITC"/>
              </a:rPr>
              <a:t>zařízení v celém internetu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33F5180-AD23-4C1F-FCC3-A06A4F89FD0C}"/>
              </a:ext>
            </a:extLst>
          </p:cNvPr>
          <p:cNvSpPr txBox="1"/>
          <p:nvPr/>
        </p:nvSpPr>
        <p:spPr>
          <a:xfrm>
            <a:off x="144682" y="3009417"/>
            <a:ext cx="6288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2 TYPY (</a:t>
            </a:r>
            <a:r>
              <a:rPr lang="cs-CZ" sz="3200" b="1" i="1" dirty="0">
                <a:latin typeface="Eras ITC"/>
              </a:rPr>
              <a:t>IPv4, IPv6</a:t>
            </a:r>
            <a:r>
              <a:rPr lang="cs-CZ" sz="3200" dirty="0">
                <a:latin typeface="Eras ITC"/>
              </a:rPr>
              <a:t>)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0AA288B-C852-C030-CA1F-C43552CDAC60}"/>
              </a:ext>
            </a:extLst>
          </p:cNvPr>
          <p:cNvSpPr txBox="1"/>
          <p:nvPr/>
        </p:nvSpPr>
        <p:spPr>
          <a:xfrm>
            <a:off x="144681" y="4543062"/>
            <a:ext cx="7513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Zapsána ve </a:t>
            </a:r>
            <a:r>
              <a:rPr lang="cs-CZ" sz="3200" b="1" i="1" dirty="0">
                <a:latin typeface="Eras ITC"/>
              </a:rPr>
              <a:t>4B</a:t>
            </a:r>
            <a:r>
              <a:rPr lang="cs-CZ" sz="3200" dirty="0">
                <a:latin typeface="Eras ITC"/>
              </a:rPr>
              <a:t> nebo </a:t>
            </a:r>
            <a:r>
              <a:rPr lang="cs-CZ" sz="3200" b="1" i="1" dirty="0">
                <a:latin typeface="Eras ITC"/>
              </a:rPr>
              <a:t>8B</a:t>
            </a:r>
            <a:r>
              <a:rPr lang="cs-CZ" sz="3200" dirty="0">
                <a:latin typeface="Eras ITC"/>
              </a:rPr>
              <a:t> ( 32b, 128b)</a:t>
            </a: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Detailní záběr desky s obvody">
            <a:extLst>
              <a:ext uri="{FF2B5EF4-FFF2-40B4-BE49-F238E27FC236}">
                <a16:creationId xmlns:a16="http://schemas.microsoft.com/office/drawing/2014/main" id="{D8EFC9A3-7061-CA39-95B6-42FF710E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F98D48B-A4B7-8C88-F69E-018F6E8D2F2F}"/>
              </a:ext>
            </a:extLst>
          </p:cNvPr>
          <p:cNvSpPr txBox="1"/>
          <p:nvPr/>
        </p:nvSpPr>
        <p:spPr>
          <a:xfrm>
            <a:off x="151075" y="206734"/>
            <a:ext cx="11370365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/>
              <a:t>Použité zdroje:</a:t>
            </a:r>
          </a:p>
          <a:p>
            <a:endParaRPr lang="cs-CZ" sz="3200" b="1" dirty="0"/>
          </a:p>
          <a:p>
            <a:r>
              <a:rPr lang="cs-CZ" sz="3200" dirty="0"/>
              <a:t>- Wikipedia</a:t>
            </a:r>
          </a:p>
          <a:p>
            <a:endParaRPr lang="cs-CZ" sz="3200" dirty="0"/>
          </a:p>
          <a:p>
            <a:r>
              <a:rPr lang="cs-CZ" sz="3200" dirty="0"/>
              <a:t>- Wikisofia</a:t>
            </a:r>
          </a:p>
          <a:p>
            <a:endParaRPr lang="cs-CZ" sz="3200" dirty="0"/>
          </a:p>
          <a:p>
            <a:r>
              <a:rPr lang="cs-CZ" sz="3200" dirty="0"/>
              <a:t>- It-slovník</a:t>
            </a:r>
          </a:p>
          <a:p>
            <a:endParaRPr lang="cs-CZ" sz="3200" dirty="0"/>
          </a:p>
          <a:p>
            <a:r>
              <a:rPr lang="cs-CZ" sz="3200" dirty="0"/>
              <a:t>- YouTube</a:t>
            </a:r>
          </a:p>
          <a:p>
            <a:endParaRPr lang="cs-CZ" sz="3200" dirty="0"/>
          </a:p>
          <a:p>
            <a:r>
              <a:rPr lang="cs-CZ" sz="3200" dirty="0"/>
              <a:t>- 365tipu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112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Detailní záběr desky s obvody">
            <a:hlinkClick r:id="rId2"/>
            <a:extLst>
              <a:ext uri="{FF2B5EF4-FFF2-40B4-BE49-F238E27FC236}">
                <a16:creationId xmlns:a16="http://schemas.microsoft.com/office/drawing/2014/main" id="{D8EFC9A3-7061-CA39-95B6-42FF710EA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F98D48B-A4B7-8C88-F69E-018F6E8D2F2F}"/>
              </a:ext>
            </a:extLst>
          </p:cNvPr>
          <p:cNvSpPr txBox="1"/>
          <p:nvPr/>
        </p:nvSpPr>
        <p:spPr>
          <a:xfrm>
            <a:off x="1810247" y="0"/>
            <a:ext cx="85715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3200" dirty="0">
                <a:latin typeface="Eras ITC"/>
              </a:rPr>
              <a:t>GitHub: </a:t>
            </a:r>
            <a:r>
              <a:rPr lang="cs-CZ" sz="3200" dirty="0">
                <a:latin typeface="Eras ITC"/>
                <a:hlinkClick r:id="rId2"/>
              </a:rPr>
              <a:t>https://github.com/Ad4rr/I11Prezentace</a:t>
            </a:r>
            <a:r>
              <a:rPr lang="cs-CZ" sz="3200" dirty="0">
                <a:latin typeface="Eras IT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62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-10563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4468F863-AF3C-AC04-55CE-7D3F193C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41873"/>
            <a:ext cx="6627283" cy="3974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11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IP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Internet Protokol </a:t>
            </a: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F0A3728-7E75-5959-2791-C2C322C303A1}"/>
              </a:ext>
            </a:extLst>
          </p:cNvPr>
          <p:cNvSpPr txBox="1"/>
          <p:nvPr/>
        </p:nvSpPr>
        <p:spPr>
          <a:xfrm>
            <a:off x="156575" y="3674301"/>
            <a:ext cx="6628355" cy="166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Nejpoužívanější protokol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IPv4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8839738-A851-0F1A-C4FB-86757C2A6241}"/>
              </a:ext>
            </a:extLst>
          </p:cNvPr>
          <p:cNvSpPr txBox="1"/>
          <p:nvPr/>
        </p:nvSpPr>
        <p:spPr>
          <a:xfrm>
            <a:off x="156575" y="4509370"/>
            <a:ext cx="8371561" cy="1945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Postupné přecházení na protokol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IPv6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algn="l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854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pic>
        <p:nvPicPr>
          <p:cNvPr id="7" name="Obrázek 7" descr="Obsah obrázku text, sportovní hra, sport&#10;&#10;Popis se vygeneroval automaticky.">
            <a:extLst>
              <a:ext uri="{FF2B5EF4-FFF2-40B4-BE49-F238E27FC236}">
                <a16:creationId xmlns:a16="http://schemas.microsoft.com/office/drawing/2014/main" id="{0C009B0F-783B-E2DE-D44E-CB351827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98" y="2120559"/>
            <a:ext cx="7231693" cy="2616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2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7250142-8763-AE3E-C3F0-5DE60D635D46}"/>
              </a:ext>
            </a:extLst>
          </p:cNvPr>
          <p:cNvSpPr txBox="1"/>
          <p:nvPr/>
        </p:nvSpPr>
        <p:spPr>
          <a:xfrm>
            <a:off x="396657" y="1607506"/>
            <a:ext cx="47285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Forma přenášení dat = </a:t>
            </a:r>
            <a:r>
              <a:rPr lang="cs-CZ" sz="3200" b="1" i="1" dirty="0">
                <a:latin typeface="Eras ITC"/>
              </a:rPr>
              <a:t>IP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DATAGRAM</a:t>
            </a:r>
          </a:p>
        </p:txBody>
      </p:sp>
      <p:pic>
        <p:nvPicPr>
          <p:cNvPr id="6" name="Obrázek 6" descr="Obsah obrázku text, křížovka, elektronika&#10;&#10;Popis se vygeneroval automaticky.">
            <a:extLst>
              <a:ext uri="{FF2B5EF4-FFF2-40B4-BE49-F238E27FC236}">
                <a16:creationId xmlns:a16="http://schemas.microsoft.com/office/drawing/2014/main" id="{7BDEB75A-46DE-A80F-F4FC-FAC8E015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35" y="3482757"/>
            <a:ext cx="8004131" cy="199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6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7" descr="Modrá digitální binární data na obrazovce">
            <a:extLst>
              <a:ext uri="{FF2B5EF4-FFF2-40B4-BE49-F238E27FC236}">
                <a16:creationId xmlns:a16="http://schemas.microsoft.com/office/drawing/2014/main" id="{42F69126-07F9-4499-C86D-6C30E39C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" y="85245"/>
            <a:ext cx="5372641" cy="93144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cs-CZ" sz="6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E5851BF-0D68-EE37-6020-1C89EF806113}"/>
              </a:ext>
            </a:extLst>
          </p:cNvPr>
          <p:cNvSpPr txBox="1"/>
          <p:nvPr/>
        </p:nvSpPr>
        <p:spPr>
          <a:xfrm>
            <a:off x="114356" y="1716968"/>
            <a:ext cx="5315463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3200" b="0" i="0" dirty="0">
                <a:effectLst/>
                <a:latin typeface="Eras ITC"/>
              </a:rPr>
              <a:t>- Rozlišení </a:t>
            </a:r>
            <a:r>
              <a:rPr lang="cs-CZ" sz="3200" b="1" i="1" dirty="0">
                <a:effectLst/>
                <a:latin typeface="Eras ITC"/>
              </a:rPr>
              <a:t>síťových rozhraní</a:t>
            </a:r>
            <a:endParaRPr lang="cs-CZ" sz="3200" b="1" i="1" dirty="0">
              <a:latin typeface="Eras ITC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32EFC97F-60C6-E6ED-0C09-67DEDEF2913D}"/>
              </a:ext>
            </a:extLst>
          </p:cNvPr>
          <p:cNvSpPr txBox="1"/>
          <p:nvPr/>
        </p:nvSpPr>
        <p:spPr>
          <a:xfrm>
            <a:off x="114356" y="3240968"/>
            <a:ext cx="461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Adresování, Směrování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BA38D49-B611-0C1F-87F4-F81C2A5DF676}"/>
              </a:ext>
            </a:extLst>
          </p:cNvPr>
          <p:cNvSpPr txBox="1"/>
          <p:nvPr/>
        </p:nvSpPr>
        <p:spPr>
          <a:xfrm>
            <a:off x="114356" y="4513043"/>
            <a:ext cx="1033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0" i="0" dirty="0">
                <a:effectLst/>
                <a:latin typeface="Eras ITC"/>
              </a:rPr>
              <a:t>-</a:t>
            </a:r>
            <a:r>
              <a:rPr lang="cs-CZ" sz="3200" b="0" i="0" dirty="0">
                <a:solidFill>
                  <a:srgbClr val="BDC1C6"/>
                </a:solidFill>
                <a:effectLst/>
                <a:latin typeface="Eras ITC"/>
              </a:rPr>
              <a:t> </a:t>
            </a:r>
            <a:r>
              <a:rPr lang="cs-CZ" sz="3200" dirty="0">
                <a:latin typeface="Eras ITC"/>
              </a:rPr>
              <a:t>J</a:t>
            </a:r>
            <a:r>
              <a:rPr lang="cs-CZ" sz="3200" b="0" i="0" dirty="0">
                <a:effectLst/>
                <a:latin typeface="Eras ITC"/>
              </a:rPr>
              <a:t>edinečná identifikace zařízení </a:t>
            </a:r>
          </a:p>
          <a:p>
            <a:r>
              <a:rPr lang="cs-CZ" sz="3200" b="0" i="0" dirty="0">
                <a:effectLst/>
                <a:latin typeface="Eras ITC"/>
              </a:rPr>
              <a:t>        připojených k internetu.</a:t>
            </a:r>
            <a:endParaRPr lang="cs-CZ" sz="3200" dirty="0">
              <a:latin typeface="Eras ITC"/>
            </a:endParaRPr>
          </a:p>
        </p:txBody>
      </p:sp>
    </p:spTree>
    <p:extLst>
      <p:ext uri="{BB962C8B-B14F-4D97-AF65-F5344CB8AC3E}">
        <p14:creationId xmlns:p14="http://schemas.microsoft.com/office/powerpoint/2010/main" val="95463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41B17F36-B7AC-5F4F-D796-C0E4152E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DE2B9D9-EBA9-8521-11F4-2A07F7446C47}"/>
              </a:ext>
            </a:extLst>
          </p:cNvPr>
          <p:cNvSpPr txBox="1"/>
          <p:nvPr/>
        </p:nvSpPr>
        <p:spPr>
          <a:xfrm>
            <a:off x="214685" y="1622066"/>
            <a:ext cx="7657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i="1" dirty="0">
                <a:latin typeface="Eras ITC"/>
              </a:rPr>
              <a:t>1984</a:t>
            </a:r>
            <a:r>
              <a:rPr lang="cs-CZ" sz="3200" dirty="0">
                <a:latin typeface="Eras ITC"/>
              </a:rPr>
              <a:t> (původní zmínka standardu IP adres)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3115B26-2840-C758-BBB4-3C85798107F2}"/>
              </a:ext>
            </a:extLst>
          </p:cNvPr>
          <p:cNvSpPr txBox="1"/>
          <p:nvPr/>
        </p:nvSpPr>
        <p:spPr>
          <a:xfrm>
            <a:off x="214685" y="3311718"/>
            <a:ext cx="573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Standard </a:t>
            </a:r>
            <a:r>
              <a:rPr lang="cs-CZ" sz="3200" b="1" i="1" dirty="0">
                <a:latin typeface="Eras ITC"/>
              </a:rPr>
              <a:t>IPv4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8492AD2-FDEA-9419-7594-FBD85AE5627F}"/>
              </a:ext>
            </a:extLst>
          </p:cNvPr>
          <p:cNvSpPr txBox="1"/>
          <p:nvPr/>
        </p:nvSpPr>
        <p:spPr>
          <a:xfrm>
            <a:off x="214685" y="5001370"/>
            <a:ext cx="796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V dnešní době stále </a:t>
            </a:r>
            <a:r>
              <a:rPr lang="cs-CZ" sz="3200" b="1" i="1" dirty="0">
                <a:latin typeface="Eras ITC"/>
              </a:rPr>
              <a:t>nejrozšířenější protokol</a:t>
            </a:r>
          </a:p>
        </p:txBody>
      </p:sp>
    </p:spTree>
    <p:extLst>
      <p:ext uri="{BB962C8B-B14F-4D97-AF65-F5344CB8AC3E}">
        <p14:creationId xmlns:p14="http://schemas.microsoft.com/office/powerpoint/2010/main" val="33567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099FE3D0-B775-5DE7-4013-06201282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0FC4FAD-DEBD-F55E-765F-5CB8EE740286}"/>
              </a:ext>
            </a:extLst>
          </p:cNvPr>
          <p:cNvSpPr txBox="1"/>
          <p:nvPr/>
        </p:nvSpPr>
        <p:spPr>
          <a:xfrm>
            <a:off x="94091" y="1534296"/>
            <a:ext cx="6321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cs-CZ" sz="3200" dirty="0">
                <a:latin typeface="Eras ITC"/>
              </a:rPr>
              <a:t>Zařízení v síti má přidělenou</a:t>
            </a:r>
          </a:p>
          <a:p>
            <a:r>
              <a:rPr lang="cs-CZ" sz="3200" dirty="0">
                <a:latin typeface="Eras ITC"/>
              </a:rPr>
              <a:t>       vlastní IP Adresu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8FC80452-67B3-1AB1-D025-B990C4E7DF46}"/>
              </a:ext>
            </a:extLst>
          </p:cNvPr>
          <p:cNvSpPr txBox="1"/>
          <p:nvPr/>
        </p:nvSpPr>
        <p:spPr>
          <a:xfrm>
            <a:off x="94091" y="3136612"/>
            <a:ext cx="906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Router přiděluje IP Adresy pomocí protokolu </a:t>
            </a:r>
            <a:r>
              <a:rPr lang="cs-CZ" sz="3200" b="1" i="1" dirty="0">
                <a:latin typeface="Eras ITC"/>
              </a:rPr>
              <a:t>DHCP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18A1684-A799-FFE8-5D4E-93911E5F6512}"/>
              </a:ext>
            </a:extLst>
          </p:cNvPr>
          <p:cNvSpPr txBox="1"/>
          <p:nvPr/>
        </p:nvSpPr>
        <p:spPr>
          <a:xfrm>
            <a:off x="94091" y="5031316"/>
            <a:ext cx="644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DHCP = </a:t>
            </a:r>
            <a:r>
              <a:rPr lang="cs-CZ" sz="3200" b="1" i="1" dirty="0">
                <a:latin typeface="Eras ITC"/>
              </a:rPr>
              <a:t>Automatická konfigurace</a:t>
            </a:r>
          </a:p>
        </p:txBody>
      </p:sp>
    </p:spTree>
    <p:extLst>
      <p:ext uri="{BB962C8B-B14F-4D97-AF65-F5344CB8AC3E}">
        <p14:creationId xmlns:p14="http://schemas.microsoft.com/office/powerpoint/2010/main" val="34720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Motiv Office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1047</Words>
  <Application>Microsoft Office PowerPoint</Application>
  <PresentationFormat>Širokoúhlá obrazovka</PresentationFormat>
  <Paragraphs>134</Paragraphs>
  <Slides>21</Slides>
  <Notes>19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Arial</vt:lpstr>
      <vt:lpstr>Arial Nova Cond</vt:lpstr>
      <vt:lpstr>Calibri</vt:lpstr>
      <vt:lpstr>Calibri,Sans-Serif</vt:lpstr>
      <vt:lpstr>Eras ITC</vt:lpstr>
      <vt:lpstr>Impact</vt:lpstr>
      <vt:lpstr>TornVTI</vt:lpstr>
      <vt:lpstr>IP ADRESACE</vt:lpstr>
      <vt:lpstr>Co je to IP Adresa?</vt:lpstr>
      <vt:lpstr>Co je to IP Adresa?</vt:lpstr>
      <vt:lpstr>Význam IP Adres</vt:lpstr>
      <vt:lpstr>Význam IP Adres</vt:lpstr>
      <vt:lpstr>Význam IP Adres</vt:lpstr>
      <vt:lpstr>Použití IP Adres</vt:lpstr>
      <vt:lpstr>Použití IP Adres</vt:lpstr>
      <vt:lpstr>Použití IP Adres</vt:lpstr>
      <vt:lpstr>Privátní síť</vt:lpstr>
      <vt:lpstr>Privátní síť</vt:lpstr>
      <vt:lpstr>Privátní síť</vt:lpstr>
      <vt:lpstr>Mechanismus NAT</vt:lpstr>
      <vt:lpstr>Služba DNS</vt:lpstr>
      <vt:lpstr>Maska sítě</vt:lpstr>
      <vt:lpstr>Protokol IPv4</vt:lpstr>
      <vt:lpstr>Protokol IPv4</vt:lpstr>
      <vt:lpstr>Protokol IPv6</vt:lpstr>
      <vt:lpstr>Protokol IPv6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Adam Novák</dc:creator>
  <cp:lastModifiedBy>Novák Adam</cp:lastModifiedBy>
  <cp:revision>215</cp:revision>
  <dcterms:created xsi:type="dcterms:W3CDTF">2022-12-30T12:49:46Z</dcterms:created>
  <dcterms:modified xsi:type="dcterms:W3CDTF">2023-01-15T10:12:57Z</dcterms:modified>
</cp:coreProperties>
</file>